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675E3-6D15-4623-9E0B-FAD9BD9A9F69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53AB1-7910-412F-AA17-F3BAA2023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73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1FE73-C89F-4D7A-BFCC-AD25D33EAE76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90C25-FA36-427C-A44D-C34F779CD0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6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90C25-FA36-427C-A44D-C34F779CD0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5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90C25-FA36-427C-A44D-C34F779CD0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8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90C25-FA36-427C-A44D-C34F779CD0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8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90C25-FA36-427C-A44D-C34F779CD02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8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90C25-FA36-427C-A44D-C34F779CD0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3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0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8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6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1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41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6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2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9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8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9FD21-09CB-470B-83C4-B1029611F55A}" type="datetimeFigureOut">
              <a:rPr lang="en-US" smtClean="0"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A138E-BA7B-4BAB-92D1-FCA052062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3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CYE 15 APR-</a:t>
            </a:r>
            <a:r>
              <a:rPr lang="en-US" dirty="0" err="1" smtClean="0"/>
              <a:t>DRG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APR-</a:t>
            </a:r>
            <a:r>
              <a:rPr lang="en-US" sz="2400" dirty="0" err="1" smtClean="0"/>
              <a:t>DRG</a:t>
            </a:r>
            <a:r>
              <a:rPr lang="en-US" sz="2400" dirty="0" smtClean="0"/>
              <a:t> payment methodology </a:t>
            </a:r>
            <a:r>
              <a:rPr lang="en-US" sz="2400" dirty="0"/>
              <a:t>will </a:t>
            </a:r>
            <a:r>
              <a:rPr lang="en-US" sz="2400" dirty="0" smtClean="0"/>
              <a:t>be implemented for all acute/general </a:t>
            </a:r>
            <a:r>
              <a:rPr lang="en-US" sz="2400" dirty="0"/>
              <a:t>hospitals (provider type 02)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same payment methodology will be used for both in- </a:t>
            </a:r>
            <a:r>
              <a:rPr lang="en-US" sz="2400" dirty="0"/>
              <a:t>and </a:t>
            </a:r>
            <a:r>
              <a:rPr lang="en-US" sz="2400" dirty="0" smtClean="0"/>
              <a:t>out-of-state hospitals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Rehab </a:t>
            </a:r>
            <a:r>
              <a:rPr lang="en-US" sz="2400" dirty="0"/>
              <a:t>and Long Term Care hospitals will be split to a new provider type and will continue to </a:t>
            </a:r>
            <a:r>
              <a:rPr lang="en-US" sz="2400" dirty="0" smtClean="0"/>
              <a:t>paid under a per </a:t>
            </a:r>
            <a:r>
              <a:rPr lang="en-US" sz="2400" dirty="0"/>
              <a:t>diem </a:t>
            </a:r>
            <a:r>
              <a:rPr lang="en-US" sz="2400" dirty="0" smtClean="0"/>
              <a:t>rate methodology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Select transplants will continue to be carved out into bundled payment contracts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31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CYE 15 APR-DRG Implementation –  </a:t>
            </a:r>
            <a:br>
              <a:rPr lang="en-US" dirty="0" smtClean="0"/>
            </a:br>
            <a:r>
              <a:rPr lang="en-US" dirty="0" smtClean="0"/>
              <a:t>Select Payment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Capitation rate impacts are under review for all policy decisions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Pricing logic under APR-DRG (DRG) will be based on discharge date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T</a:t>
            </a:r>
            <a:r>
              <a:rPr lang="en-US" sz="2200" dirty="0" smtClean="0"/>
              <a:t>hus payer at date of discharge is responsible for payment of all Medicaid covered days during the inpatient stay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Dates of discharge on and after 10/1/14 will be paid at DRG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Potentially </a:t>
            </a:r>
            <a:r>
              <a:rPr lang="en-US" sz="2200" dirty="0"/>
              <a:t>preventable readmissions </a:t>
            </a:r>
            <a:r>
              <a:rPr lang="en-US" sz="2200" dirty="0" smtClean="0"/>
              <a:t>will not be paid, as follows: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Readmissions </a:t>
            </a:r>
            <a:r>
              <a:rPr lang="en-US" sz="2200" dirty="0"/>
              <a:t>within 72 hours to the same hospital with the same base DRG assignment will be pended to medical </a:t>
            </a:r>
            <a:r>
              <a:rPr lang="en-US" sz="2200" dirty="0" smtClean="0"/>
              <a:t>review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If </a:t>
            </a:r>
            <a:r>
              <a:rPr lang="en-US" sz="2200" dirty="0"/>
              <a:t>the readmission is determined to have been preventable, payment will be </a:t>
            </a:r>
            <a:r>
              <a:rPr lang="en-US" sz="2200" dirty="0" smtClean="0"/>
              <a:t>disallowed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12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CYE 15 APR-DRG Implementation –  </a:t>
            </a:r>
            <a:br>
              <a:rPr lang="en-US" dirty="0" smtClean="0"/>
            </a:br>
            <a:r>
              <a:rPr lang="en-US" dirty="0" smtClean="0"/>
              <a:t>Select Payment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Due to the characteristics of the AHCCCS population, administrative days will be covered, only when prior authorized and based on negotiated per diem rates </a:t>
            </a:r>
            <a:br>
              <a:rPr lang="en-US" sz="2200" dirty="0"/>
            </a:br>
            <a:r>
              <a:rPr lang="en-US" sz="2200" dirty="0"/>
              <a:t>(Medicare does not cover under CMS DRGs)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Interim </a:t>
            </a:r>
            <a:r>
              <a:rPr lang="en-US" sz="2200" dirty="0"/>
              <a:t>billing will be permitted in 30 day </a:t>
            </a:r>
            <a:r>
              <a:rPr lang="en-US" sz="2200" dirty="0" smtClean="0"/>
              <a:t>increments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Interim </a:t>
            </a:r>
            <a:r>
              <a:rPr lang="en-US" sz="2200" dirty="0"/>
              <a:t>bills will be reimbursed at $500 per </a:t>
            </a:r>
            <a:r>
              <a:rPr lang="en-US" sz="2200" dirty="0" smtClean="0"/>
              <a:t>day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Interim </a:t>
            </a:r>
            <a:r>
              <a:rPr lang="en-US" sz="2200" dirty="0"/>
              <a:t>bills must be voided and a final replacement </a:t>
            </a:r>
            <a:r>
              <a:rPr lang="en-US" sz="2200" dirty="0" smtClean="0"/>
              <a:t>admission through discharge bill </a:t>
            </a:r>
            <a:r>
              <a:rPr lang="en-US" sz="2200" dirty="0"/>
              <a:t>must be submitted at discharge encompassing all days </a:t>
            </a:r>
            <a:r>
              <a:rPr lang="en-US" sz="2200" dirty="0" smtClean="0"/>
              <a:t>billed </a:t>
            </a:r>
            <a:r>
              <a:rPr lang="en-US" sz="2200" dirty="0"/>
              <a:t>as </a:t>
            </a:r>
            <a:r>
              <a:rPr lang="en-US" sz="2200" dirty="0" smtClean="0"/>
              <a:t>interim and covered by Medicaid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Interim </a:t>
            </a:r>
            <a:r>
              <a:rPr lang="en-US" sz="2200" dirty="0"/>
              <a:t>payments will be recouped and the final bill paid at </a:t>
            </a:r>
            <a:r>
              <a:rPr lang="en-US" sz="2200" dirty="0" smtClean="0"/>
              <a:t>APR-DRG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Post-payment </a:t>
            </a:r>
            <a:r>
              <a:rPr lang="en-US" sz="2200" dirty="0"/>
              <a:t>audits may be performed to ensure providers submit the final </a:t>
            </a:r>
            <a:r>
              <a:rPr lang="en-US" sz="2200" dirty="0" smtClean="0"/>
              <a:t>bill per these guidelines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19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CYE 15 APR-DRG Implementation –  </a:t>
            </a:r>
            <a:br>
              <a:rPr lang="en-US" dirty="0" smtClean="0"/>
            </a:br>
            <a:r>
              <a:rPr lang="en-US" dirty="0" smtClean="0"/>
              <a:t>Select Payment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All claims with an admission date matching the </a:t>
            </a:r>
            <a:r>
              <a:rPr lang="en-US" sz="2200" dirty="0" smtClean="0"/>
              <a:t>end date of service with a patient status of discharge/transfer will </a:t>
            </a:r>
            <a:r>
              <a:rPr lang="en-US" sz="2200" dirty="0"/>
              <a:t>be reimbursed under </a:t>
            </a:r>
            <a:r>
              <a:rPr lang="en-US" sz="2200" dirty="0" smtClean="0"/>
              <a:t>the existing OPFS </a:t>
            </a:r>
            <a:r>
              <a:rPr lang="en-US" sz="2200" dirty="0"/>
              <a:t>methodology including same day admit/discharge maternity/newborn </a:t>
            </a:r>
            <a:r>
              <a:rPr lang="en-US" sz="2200" dirty="0" smtClean="0"/>
              <a:t>claims (thus eliminating the current lessor of evaluation)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MCO vs. RBHA payment - if the member’s </a:t>
            </a:r>
            <a:r>
              <a:rPr lang="en-US" sz="2200" dirty="0"/>
              <a:t>primary diagnosis </a:t>
            </a:r>
            <a:r>
              <a:rPr lang="en-US" sz="2200" dirty="0" smtClean="0"/>
              <a:t>is: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a</a:t>
            </a:r>
            <a:r>
              <a:rPr lang="en-US" sz="2200" dirty="0" smtClean="0"/>
              <a:t> </a:t>
            </a:r>
            <a:r>
              <a:rPr lang="en-US" sz="2200" dirty="0"/>
              <a:t>medical </a:t>
            </a:r>
            <a:r>
              <a:rPr lang="en-US" sz="2200" dirty="0" smtClean="0"/>
              <a:t>diagnosis, </a:t>
            </a:r>
            <a:r>
              <a:rPr lang="en-US" sz="2200" dirty="0"/>
              <a:t>then AHCCCS/MCOs will pay under </a:t>
            </a:r>
            <a:r>
              <a:rPr lang="en-US" sz="2200" dirty="0" smtClean="0"/>
              <a:t>DRG (unless otherwise contracted)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a behavioral diagnosis, </a:t>
            </a:r>
            <a:r>
              <a:rPr lang="en-US" sz="2200" dirty="0"/>
              <a:t>then the RBHAs will pay under the current </a:t>
            </a:r>
            <a:r>
              <a:rPr lang="en-US" sz="2200" dirty="0" smtClean="0"/>
              <a:t>per diem </a:t>
            </a:r>
            <a:r>
              <a:rPr lang="en-US" sz="2200" dirty="0"/>
              <a:t>methodology </a:t>
            </a:r>
            <a:r>
              <a:rPr lang="en-US" sz="2200" dirty="0" smtClean="0"/>
              <a:t>(unless </a:t>
            </a:r>
            <a:r>
              <a:rPr lang="en-US" sz="2200" dirty="0"/>
              <a:t>otherwise contracted)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Hospitals </a:t>
            </a:r>
            <a:r>
              <a:rPr lang="en-US" sz="2200" dirty="0"/>
              <a:t>must start a new claim for the behavioral health </a:t>
            </a:r>
            <a:r>
              <a:rPr lang="en-US" sz="2200" dirty="0" smtClean="0"/>
              <a:t>portion of </a:t>
            </a:r>
            <a:r>
              <a:rPr lang="en-US" sz="2200" dirty="0"/>
              <a:t>the patient </a:t>
            </a:r>
            <a:r>
              <a:rPr lang="en-US" sz="2200" dirty="0" smtClean="0"/>
              <a:t>stay after a member is medically stabilized and transferred within the facility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468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CYE 15 APR-DRG Implementation –  </a:t>
            </a:r>
            <a:br>
              <a:rPr lang="en-US" dirty="0" smtClean="0"/>
            </a:br>
            <a:r>
              <a:rPr lang="en-US" dirty="0" smtClean="0"/>
              <a:t>Select Payment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Prorated pricing of claims will occur for stays including, but not limited to: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Transfers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Member gains eligibility for AHCCCS after admission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Member loses eligibility for AHCCCS before discharge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dirty="0" smtClean="0"/>
              <a:t>Proration methodology differs depending on the situation though payment will never exceed a full DRG payment</a:t>
            </a: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7149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CYE 15 APR-DRG Implementation –  </a:t>
            </a:r>
            <a:br>
              <a:rPr lang="en-US" dirty="0" smtClean="0"/>
            </a:br>
            <a:r>
              <a:rPr lang="en-US" dirty="0" smtClean="0"/>
              <a:t>Reinsurance Policy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FF0000"/>
                </a:solidFill>
              </a:rPr>
              <a:t>Capitation rate impacts are under review for all </a:t>
            </a:r>
            <a:r>
              <a:rPr lang="en-US" sz="2200" b="1" dirty="0" smtClean="0">
                <a:solidFill>
                  <a:srgbClr val="FF0000"/>
                </a:solidFill>
              </a:rPr>
              <a:t>reinsurance policy changes</a:t>
            </a:r>
            <a:endParaRPr lang="en-US" sz="22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Encounters that include </a:t>
            </a:r>
            <a:r>
              <a:rPr lang="en-US" sz="2200" dirty="0" err="1"/>
              <a:t>PPC</a:t>
            </a:r>
            <a:r>
              <a:rPr lang="en-US" sz="2200" dirty="0"/>
              <a:t> </a:t>
            </a:r>
            <a:r>
              <a:rPr lang="en-US" sz="2200" dirty="0" smtClean="0"/>
              <a:t>days </a:t>
            </a:r>
            <a:r>
              <a:rPr lang="en-US" sz="2200" dirty="0"/>
              <a:t>will not </a:t>
            </a:r>
            <a:r>
              <a:rPr lang="en-US" sz="2200" dirty="0" smtClean="0"/>
              <a:t>be eligible for reinsurance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 smtClean="0"/>
              <a:t>MCOs</a:t>
            </a:r>
            <a:r>
              <a:rPr lang="en-US" sz="2200" dirty="0" smtClean="0"/>
              <a:t> </a:t>
            </a:r>
            <a:r>
              <a:rPr lang="en-US" sz="2200" dirty="0"/>
              <a:t>will not be permitted </a:t>
            </a:r>
            <a:r>
              <a:rPr lang="en-US" sz="2200" dirty="0" smtClean="0"/>
              <a:t>to </a:t>
            </a:r>
            <a:r>
              <a:rPr lang="en-US" sz="2200" dirty="0"/>
              <a:t>split </a:t>
            </a:r>
            <a:r>
              <a:rPr lang="en-US" sz="2200" dirty="0" smtClean="0"/>
              <a:t>such encounters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Encounters for interim bills will not be eligible for reinsurance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The </a:t>
            </a:r>
            <a:r>
              <a:rPr lang="en-US" sz="2200" dirty="0"/>
              <a:t>final </a:t>
            </a:r>
            <a:r>
              <a:rPr lang="en-US" sz="2200" dirty="0" smtClean="0"/>
              <a:t>encounters replacing interim bills will be eligible for reinsurance unless </a:t>
            </a:r>
            <a:r>
              <a:rPr lang="en-US" sz="2200" dirty="0"/>
              <a:t>the </a:t>
            </a:r>
            <a:r>
              <a:rPr lang="en-US" sz="2200" dirty="0" smtClean="0"/>
              <a:t>claims cross contract years </a:t>
            </a: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Encounters </a:t>
            </a:r>
            <a:r>
              <a:rPr lang="en-US" sz="2200" dirty="0"/>
              <a:t>that </a:t>
            </a:r>
            <a:r>
              <a:rPr lang="en-US" sz="2200" dirty="0" smtClean="0"/>
              <a:t>cross contract </a:t>
            </a:r>
            <a:r>
              <a:rPr lang="en-US" sz="2200" dirty="0"/>
              <a:t>years will not be eligible for </a:t>
            </a:r>
            <a:r>
              <a:rPr lang="en-US" sz="2200" dirty="0" smtClean="0"/>
              <a:t>reinsurance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 smtClean="0"/>
              <a:t>MCOs</a:t>
            </a:r>
            <a:r>
              <a:rPr lang="en-US" sz="2200" dirty="0" smtClean="0"/>
              <a:t> </a:t>
            </a:r>
            <a:r>
              <a:rPr lang="en-US" sz="2200" dirty="0"/>
              <a:t>will not be permitted to split </a:t>
            </a:r>
            <a:r>
              <a:rPr lang="en-US" sz="2200" dirty="0" smtClean="0"/>
              <a:t>such encounters</a:t>
            </a: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7004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464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CYE 15 APR-DRG Implementation</vt:lpstr>
      <vt:lpstr>CYE 15 APR-DRG Implementation –   Select Payment Policies</vt:lpstr>
      <vt:lpstr>CYE 15 APR-DRG Implementation –   Select Payment Policies</vt:lpstr>
      <vt:lpstr>CYE 15 APR-DRG Implementation –   Select Payment Policies</vt:lpstr>
      <vt:lpstr>CYE 15 APR-DRG Implementation –   Select Payment Policies</vt:lpstr>
      <vt:lpstr>CYE 15 APR-DRG Implementation –   Reinsurance Policy Changes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Silver, Shelli</dc:creator>
  <cp:lastModifiedBy>Administrator</cp:lastModifiedBy>
  <cp:revision>22</cp:revision>
  <dcterms:created xsi:type="dcterms:W3CDTF">2014-01-13T15:48:56Z</dcterms:created>
  <dcterms:modified xsi:type="dcterms:W3CDTF">2014-01-26T21:18:15Z</dcterms:modified>
</cp:coreProperties>
</file>